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Muli Regular" charset="1" panose="00000500000000000000"/>
      <p:regular r:id="rId34"/>
    </p:embeddedFont>
    <p:embeddedFont>
      <p:font typeface="Muli Bold Bold" charset="1" panose="00000900000000000000"/>
      <p:regular r:id="rId35"/>
    </p:embeddedFont>
    <p:embeddedFont>
      <p:font typeface="Muli Regular Bold" charset="1" panose="00000700000000000000"/>
      <p:regular r:id="rId36"/>
    </p:embeddedFont>
    <p:embeddedFont>
      <p:font typeface="Muli Bold" charset="1" panose="000008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0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6724" y="1028700"/>
            <a:ext cx="9111904" cy="8429159"/>
            <a:chOff x="0" y="0"/>
            <a:chExt cx="12149205" cy="1123887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3466597" y="8959694"/>
              <a:ext cx="8682607" cy="2279184"/>
            </a:xfrm>
            <a:custGeom>
              <a:avLst/>
              <a:gdLst/>
              <a:ahLst/>
              <a:cxnLst/>
              <a:rect r="r" b="b" t="t" l="l"/>
              <a:pathLst>
                <a:path h="2279184" w="8682607">
                  <a:moveTo>
                    <a:pt x="0" y="0"/>
                  </a:moveTo>
                  <a:lnTo>
                    <a:pt x="8682608" y="0"/>
                  </a:lnTo>
                  <a:lnTo>
                    <a:pt x="8682608" y="2279184"/>
                  </a:lnTo>
                  <a:lnTo>
                    <a:pt x="0" y="2279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892211" y="624687"/>
              <a:ext cx="9699122" cy="10024933"/>
            </a:xfrm>
            <a:custGeom>
              <a:avLst/>
              <a:gdLst/>
              <a:ahLst/>
              <a:cxnLst/>
              <a:rect r="r" b="b" t="t" l="l"/>
              <a:pathLst>
                <a:path h="10024933" w="9699122">
                  <a:moveTo>
                    <a:pt x="9699123" y="0"/>
                  </a:moveTo>
                  <a:lnTo>
                    <a:pt x="0" y="0"/>
                  </a:lnTo>
                  <a:lnTo>
                    <a:pt x="0" y="10024932"/>
                  </a:lnTo>
                  <a:lnTo>
                    <a:pt x="9699123" y="10024932"/>
                  </a:lnTo>
                  <a:lnTo>
                    <a:pt x="96991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48325" y="8190415"/>
            <a:ext cx="825500" cy="825500"/>
            <a:chOff x="0" y="0"/>
            <a:chExt cx="1100667" cy="11006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ED601D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2" id="12"/>
          <p:cNvSpPr txBox="true"/>
          <p:nvPr/>
        </p:nvSpPr>
        <p:spPr>
          <a:xfrm rot="0">
            <a:off x="1028700" y="7939645"/>
            <a:ext cx="3969266" cy="128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How to avoid bad coding habits, poor architecture, and weak security.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9208" y="1140394"/>
            <a:ext cx="7997516" cy="4803345"/>
            <a:chOff x="0" y="0"/>
            <a:chExt cx="10663355" cy="640445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172082"/>
              <a:ext cx="10663355" cy="523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0"/>
                </a:lnSpc>
              </a:pPr>
              <a:r>
                <a:rPr lang="en-US" sz="7500" b="true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Frameworks</a:t>
              </a:r>
              <a:r>
                <a:rPr lang="en-US" sz="75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 Won't Save Your </a:t>
              </a:r>
              <a:r>
                <a:rPr lang="en-US" sz="7500" b="true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Bad</a:t>
              </a:r>
              <a:r>
                <a:rPr lang="en-US" sz="75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 </a:t>
              </a:r>
              <a:r>
                <a:rPr lang="en-US" sz="7500" b="true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Practices</a:t>
              </a:r>
              <a:r>
                <a:rPr lang="en-US" sz="75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!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8435415" cy="688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Tech Talks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3954" y="2122975"/>
            <a:ext cx="12160093" cy="6041050"/>
            <a:chOff x="0" y="0"/>
            <a:chExt cx="9728074" cy="483284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728074" cy="4832840"/>
            </a:xfrm>
            <a:custGeom>
              <a:avLst/>
              <a:gdLst/>
              <a:ahLst/>
              <a:cxnLst/>
              <a:rect r="r" b="b" t="t" l="l"/>
              <a:pathLst>
                <a:path h="4832840" w="9728074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98272">
            <a:off x="14904163" y="7691148"/>
            <a:ext cx="2206399" cy="579180"/>
          </a:xfrm>
          <a:custGeom>
            <a:avLst/>
            <a:gdLst/>
            <a:ahLst/>
            <a:cxnLst/>
            <a:rect r="r" b="b" t="t" l="l"/>
            <a:pathLst>
              <a:path h="579180" w="2206399">
                <a:moveTo>
                  <a:pt x="0" y="0"/>
                </a:moveTo>
                <a:lnTo>
                  <a:pt x="2206399" y="0"/>
                </a:lnTo>
                <a:lnTo>
                  <a:pt x="2206399" y="579180"/>
                </a:lnTo>
                <a:lnTo>
                  <a:pt x="0" y="57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 descr="3d lamp illustration"/>
          <p:cNvSpPr/>
          <p:nvPr/>
        </p:nvSpPr>
        <p:spPr>
          <a:xfrm flipH="true" flipV="false" rot="0">
            <a:off x="13379131" y="5697655"/>
            <a:ext cx="2628231" cy="2635783"/>
          </a:xfrm>
          <a:custGeom>
            <a:avLst/>
            <a:gdLst/>
            <a:ahLst/>
            <a:cxnLst/>
            <a:rect r="r" b="b" t="t" l="l"/>
            <a:pathLst>
              <a:path h="2635783" w="2628231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08869" y="3005529"/>
            <a:ext cx="8470263" cy="402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999" b="true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What We Should Do To Get </a:t>
            </a:r>
          </a:p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</a:t>
            </a:r>
            <a:r>
              <a:rPr lang="en-US" b="true" sz="6999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CLEAN CODE</a:t>
            </a:r>
            <a:r>
              <a:rPr lang="en-US" b="true" sz="6999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?</a:t>
            </a:r>
          </a:p>
        </p:txBody>
      </p:sp>
      <p:sp>
        <p:nvSpPr>
          <p:cNvPr name="Freeform 7" id="7" descr="3d paper airplane illustration"/>
          <p:cNvSpPr/>
          <p:nvPr/>
        </p:nvSpPr>
        <p:spPr>
          <a:xfrm flipH="false" flipV="false" rot="-1251902">
            <a:off x="2297276" y="1924267"/>
            <a:ext cx="2945311" cy="1144990"/>
          </a:xfrm>
          <a:custGeom>
            <a:avLst/>
            <a:gdLst/>
            <a:ahLst/>
            <a:cxnLst/>
            <a:rect r="r" b="b" t="t" l="l"/>
            <a:pathLst>
              <a:path h="1144990" w="2945311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8272">
            <a:off x="2571622" y="3085231"/>
            <a:ext cx="1617965" cy="424716"/>
          </a:xfrm>
          <a:custGeom>
            <a:avLst/>
            <a:gdLst/>
            <a:ahLst/>
            <a:cxnLst/>
            <a:rect r="r" b="b" t="t" l="l"/>
            <a:pathLst>
              <a:path h="424716" w="1617965">
                <a:moveTo>
                  <a:pt x="0" y="0"/>
                </a:moveTo>
                <a:lnTo>
                  <a:pt x="1617964" y="0"/>
                </a:lnTo>
                <a:lnTo>
                  <a:pt x="1617964" y="424716"/>
                </a:lnTo>
                <a:lnTo>
                  <a:pt x="0" y="424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612" y="2530375"/>
            <a:ext cx="6390404" cy="5226249"/>
          </a:xfrm>
          <a:custGeom>
            <a:avLst/>
            <a:gdLst/>
            <a:ahLst/>
            <a:cxnLst/>
            <a:rect r="r" b="b" t="t" l="l"/>
            <a:pathLst>
              <a:path h="5226249" w="6390404">
                <a:moveTo>
                  <a:pt x="0" y="0"/>
                </a:moveTo>
                <a:lnTo>
                  <a:pt x="6390403" y="0"/>
                </a:lnTo>
                <a:lnTo>
                  <a:pt x="6390403" y="5226250"/>
                </a:lnTo>
                <a:lnTo>
                  <a:pt x="0" y="522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56" t="0" r="-2975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96015" y="3465815"/>
            <a:ext cx="12826318" cy="25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1"/>
              </a:lnSpc>
            </a:pPr>
            <a:r>
              <a:rPr lang="en-US" b="true" sz="16626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SOLID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21136" y="5878002"/>
            <a:ext cx="12047107" cy="52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b="true" sz="3527">
                <a:solidFill>
                  <a:srgbClr val="534E55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principles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7701" y="7996224"/>
            <a:ext cx="3706225" cy="51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342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Robert c Martin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23369" y="450065"/>
            <a:ext cx="12826318" cy="25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1"/>
              </a:lnSpc>
            </a:pPr>
            <a:r>
              <a:rPr lang="en-US" b="true" sz="16626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SOLID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6124" y="3159807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7660" indent="-443830" lvl="1">
              <a:lnSpc>
                <a:spcPts val="7523"/>
              </a:lnSpc>
              <a:buFont typeface="Arial"/>
              <a:buChar char="•"/>
            </a:pPr>
            <a:r>
              <a:rPr lang="en-US" b="true" sz="4111" spc="-2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</a:t>
            </a:r>
            <a:r>
              <a:rPr lang="en-US" b="true" sz="4111" spc="-2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– Single Responsibility Principle (SRP)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124" y="4345112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7660" indent="-443830" lvl="1">
              <a:lnSpc>
                <a:spcPts val="7523"/>
              </a:lnSpc>
              <a:buFont typeface="Arial"/>
              <a:buChar char="•"/>
            </a:pPr>
            <a:r>
              <a:rPr lang="en-US" b="true" sz="4111" spc="-2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</a:t>
            </a:r>
            <a:r>
              <a:rPr lang="en-US" b="true" sz="4111" spc="-2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– Open/Closed Principle (OCP)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124" y="5526512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7660" indent="-443830" lvl="1">
              <a:lnSpc>
                <a:spcPts val="7523"/>
              </a:lnSpc>
              <a:buFont typeface="Arial"/>
              <a:buChar char="•"/>
            </a:pPr>
            <a:r>
              <a:rPr lang="en-US" b="true" sz="4111" spc="-2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L</a:t>
            </a:r>
            <a:r>
              <a:rPr lang="en-US" b="true" sz="4111" spc="-2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– Liskov Substitution Principle (LSP)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6124" y="6707913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7660" indent="-443830" lvl="1">
              <a:lnSpc>
                <a:spcPts val="7523"/>
              </a:lnSpc>
              <a:buFont typeface="Arial"/>
              <a:buChar char="•"/>
            </a:pPr>
            <a:r>
              <a:rPr lang="en-US" b="true" sz="4111" spc="-2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 </a:t>
            </a:r>
            <a:r>
              <a:rPr lang="en-US" b="true" sz="4111" spc="-2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– Interface Segregation Principle (ISP)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6124" y="7889313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7660" indent="-443830" lvl="1">
              <a:lnSpc>
                <a:spcPts val="7523"/>
              </a:lnSpc>
              <a:buFont typeface="Arial"/>
              <a:buChar char="•"/>
            </a:pPr>
            <a:r>
              <a:rPr lang="en-US" b="true" sz="4111" spc="-2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D </a:t>
            </a:r>
            <a:r>
              <a:rPr lang="en-US" b="true" sz="4111" spc="-2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– Dependency Inversion Principle (DIP)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3067" y="561348"/>
            <a:ext cx="11624442" cy="228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1"/>
              </a:lnSpc>
            </a:pPr>
            <a:r>
              <a:rPr lang="en-US" b="true" sz="15068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</a:t>
            </a:r>
            <a:r>
              <a:rPr lang="en-US" b="true" sz="15068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OLID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35611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sz="4111" spc="-24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S</a:t>
            </a:r>
            <a:r>
              <a:rPr lang="en-US" sz="4111" spc="-24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 – Single Responsibility Principle (SRP)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3064" y="5761854"/>
            <a:ext cx="15588812" cy="18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Each class /function  should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 do one thing only.</a:t>
            </a:r>
          </a:p>
          <a:p>
            <a:pPr algn="ctr">
              <a:lnSpc>
                <a:spcPts val="4510"/>
              </a:lnSpc>
            </a:pPr>
            <a:r>
              <a:rPr lang="en-US" b="true" sz="4027" spc="-24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=</a:t>
            </a:r>
          </a:p>
          <a:p>
            <a:pPr algn="ctr">
              <a:lnSpc>
                <a:spcPts val="4510"/>
              </a:lnSpc>
            </a:pP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responsible for  one task.</a:t>
            </a:r>
          </a:p>
          <a:p>
            <a:pPr algn="ctr">
              <a:lnSpc>
                <a:spcPts val="1263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06746" y="1821322"/>
            <a:ext cx="10674509" cy="8139313"/>
          </a:xfrm>
          <a:custGeom>
            <a:avLst/>
            <a:gdLst/>
            <a:ahLst/>
            <a:cxnLst/>
            <a:rect r="r" b="b" t="t" l="l"/>
            <a:pathLst>
              <a:path h="8139313" w="10674509">
                <a:moveTo>
                  <a:pt x="0" y="0"/>
                </a:moveTo>
                <a:lnTo>
                  <a:pt x="10674508" y="0"/>
                </a:lnTo>
                <a:lnTo>
                  <a:pt x="10674508" y="8139313"/>
                </a:lnTo>
                <a:lnTo>
                  <a:pt x="0" y="8139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29579" y="0"/>
            <a:ext cx="6828841" cy="13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b="true" sz="885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</a:t>
            </a: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OLID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870071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sz="4111" spc="-24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S</a:t>
            </a:r>
            <a:r>
              <a:rPr lang="en-US" sz="4111" spc="-24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 – Single Responsibility Principle (SRP)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6631" y="2522639"/>
            <a:ext cx="17345659" cy="7003310"/>
          </a:xfrm>
          <a:custGeom>
            <a:avLst/>
            <a:gdLst/>
            <a:ahLst/>
            <a:cxnLst/>
            <a:rect r="r" b="b" t="t" l="l"/>
            <a:pathLst>
              <a:path h="7003310" w="17345659">
                <a:moveTo>
                  <a:pt x="0" y="0"/>
                </a:moveTo>
                <a:lnTo>
                  <a:pt x="17345660" y="0"/>
                </a:lnTo>
                <a:lnTo>
                  <a:pt x="17345660" y="7003310"/>
                </a:lnTo>
                <a:lnTo>
                  <a:pt x="0" y="7003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29579" y="0"/>
            <a:ext cx="6828841" cy="13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b="true" sz="885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</a:t>
            </a: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OLID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870071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sz="4111" spc="-24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S</a:t>
            </a:r>
            <a:r>
              <a:rPr lang="en-US" sz="4111" spc="-24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 – Single Responsibility Principle (SRP)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3067" y="561348"/>
            <a:ext cx="11624442" cy="229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1"/>
              </a:lnSpc>
            </a:pPr>
            <a:r>
              <a:rPr lang="en-US" b="true" sz="15068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</a:t>
            </a:r>
            <a:r>
              <a:rPr lang="en-US" b="true" sz="15068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</a:t>
            </a:r>
            <a:r>
              <a:rPr lang="en-US" b="true" sz="15068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LID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3064" y="6333354"/>
            <a:ext cx="15588812" cy="129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(classes, functions, and so on) should be </a:t>
            </a:r>
            <a:r>
              <a:rPr lang="en-US" b="true" sz="4027" spc="-24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open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for </a:t>
            </a:r>
            <a:r>
              <a:rPr lang="en-US" b="true" sz="4027" spc="-24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extension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, but </a:t>
            </a:r>
            <a:r>
              <a:rPr lang="en-US" b="true" sz="4027" spc="-24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closed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for 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modification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.</a:t>
            </a:r>
          </a:p>
          <a:p>
            <a:pPr algn="ctr">
              <a:lnSpc>
                <a:spcPts val="126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3735739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b="true" sz="4111" spc="-2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</a:t>
            </a:r>
            <a:r>
              <a:rPr lang="en-US" b="true" sz="4111" spc="-2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– Open/Closed Principle (OCP)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6286" y="2273225"/>
            <a:ext cx="12155428" cy="7703503"/>
          </a:xfrm>
          <a:custGeom>
            <a:avLst/>
            <a:gdLst/>
            <a:ahLst/>
            <a:cxnLst/>
            <a:rect r="r" b="b" t="t" l="l"/>
            <a:pathLst>
              <a:path h="7703503" w="12155428">
                <a:moveTo>
                  <a:pt x="0" y="0"/>
                </a:moveTo>
                <a:lnTo>
                  <a:pt x="12155428" y="0"/>
                </a:lnTo>
                <a:lnTo>
                  <a:pt x="12155428" y="7703503"/>
                </a:lnTo>
                <a:lnTo>
                  <a:pt x="0" y="7703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82038" y="2615408"/>
            <a:ext cx="6194754" cy="3913249"/>
            <a:chOff x="0" y="0"/>
            <a:chExt cx="8259672" cy="52176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440057" y="1523913"/>
              <a:ext cx="4819615" cy="3693753"/>
            </a:xfrm>
            <a:custGeom>
              <a:avLst/>
              <a:gdLst/>
              <a:ahLst/>
              <a:cxnLst/>
              <a:rect r="r" b="b" t="t" l="l"/>
              <a:pathLst>
                <a:path h="3693753" w="4819615">
                  <a:moveTo>
                    <a:pt x="0" y="0"/>
                  </a:moveTo>
                  <a:lnTo>
                    <a:pt x="4819615" y="0"/>
                  </a:lnTo>
                  <a:lnTo>
                    <a:pt x="4819615" y="3693752"/>
                  </a:lnTo>
                  <a:lnTo>
                    <a:pt x="0" y="3693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3940" y="2831199"/>
              <a:ext cx="3436117" cy="53959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4885620" y="0"/>
              <a:ext cx="1364631" cy="136463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312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-152400"/>
                <a:ext cx="660400" cy="889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74"/>
                  </a:lnSpc>
                </a:pPr>
                <a:r>
                  <a:rPr lang="en-US" b="true" sz="3811" spc="-22">
                    <a:solidFill>
                      <a:srgbClr val="ED601D"/>
                    </a:solidFill>
                    <a:latin typeface="Muli Bold Bold"/>
                    <a:ea typeface="Muli Bold Bold"/>
                    <a:cs typeface="Muli Bold Bold"/>
                    <a:sym typeface="Muli Bold Bold"/>
                  </a:rPr>
                  <a:t>1</a:t>
                </a: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5729579" y="0"/>
            <a:ext cx="6828841" cy="134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</a:t>
            </a:r>
            <a:r>
              <a:rPr lang="en-US" b="true" sz="885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</a:t>
            </a: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LID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06636"/>
            <a:ext cx="15913176" cy="75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8"/>
              </a:lnSpc>
            </a:pPr>
            <a:r>
              <a:rPr lang="en-US" b="true" sz="3611" spc="-2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</a:t>
            </a:r>
            <a:r>
              <a:rPr lang="en-US" b="true" sz="3611" spc="-21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– Open/Closed Principle (OCP)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764" y="2254145"/>
            <a:ext cx="5468487" cy="1130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2542" spc="-15">
                <a:solidFill>
                  <a:srgbClr val="EFF9FD"/>
                </a:solidFill>
                <a:latin typeface="Muli Bold"/>
                <a:ea typeface="Muli Bold"/>
                <a:cs typeface="Muli Bold"/>
                <a:sym typeface="Muli Bold"/>
              </a:rPr>
              <a:t>suppose we have to add</a:t>
            </a:r>
            <a:r>
              <a:rPr lang="en-US" sz="2542" spc="-15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 Bag</a:t>
            </a:r>
            <a:r>
              <a:rPr lang="en-US" sz="2542" spc="-15">
                <a:solidFill>
                  <a:srgbClr val="EFF9FD"/>
                </a:solidFill>
                <a:latin typeface="Muli Bold"/>
                <a:ea typeface="Muli Bold"/>
                <a:cs typeface="Muli Bold"/>
                <a:sym typeface="Muli Bold"/>
              </a:rPr>
              <a:t> class what are the steps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65288" y="5143500"/>
            <a:ext cx="6054272" cy="1270756"/>
            <a:chOff x="0" y="0"/>
            <a:chExt cx="8072363" cy="169434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364631" cy="136463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312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152400"/>
                <a:ext cx="660400" cy="889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74"/>
                  </a:lnSpc>
                </a:pPr>
                <a:r>
                  <a:rPr lang="en-US" b="true" sz="3811" spc="-22">
                    <a:solidFill>
                      <a:srgbClr val="ED601D"/>
                    </a:solidFill>
                    <a:latin typeface="Muli Bold Bold"/>
                    <a:ea typeface="Muli Bold Bold"/>
                    <a:cs typeface="Muli Bold Bold"/>
                    <a:sym typeface="Muli Bold Bold"/>
                  </a:rPr>
                  <a:t>2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531740" y="177538"/>
              <a:ext cx="4377151" cy="1009556"/>
              <a:chOff x="0" y="0"/>
              <a:chExt cx="864623" cy="1994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64623" cy="199418"/>
              </a:xfrm>
              <a:custGeom>
                <a:avLst/>
                <a:gdLst/>
                <a:ahLst/>
                <a:cxnLst/>
                <a:rect r="r" b="b" t="t" l="l"/>
                <a:pathLst>
                  <a:path h="199418" w="864623">
                    <a:moveTo>
                      <a:pt x="33016" y="0"/>
                    </a:moveTo>
                    <a:lnTo>
                      <a:pt x="831607" y="0"/>
                    </a:lnTo>
                    <a:cubicBezTo>
                      <a:pt x="849841" y="0"/>
                      <a:pt x="864623" y="14782"/>
                      <a:pt x="864623" y="33016"/>
                    </a:cubicBezTo>
                    <a:lnTo>
                      <a:pt x="864623" y="166402"/>
                    </a:lnTo>
                    <a:cubicBezTo>
                      <a:pt x="864623" y="184637"/>
                      <a:pt x="849841" y="199418"/>
                      <a:pt x="831607" y="199418"/>
                    </a:cubicBezTo>
                    <a:lnTo>
                      <a:pt x="33016" y="199418"/>
                    </a:lnTo>
                    <a:cubicBezTo>
                      <a:pt x="14782" y="199418"/>
                      <a:pt x="0" y="184637"/>
                      <a:pt x="0" y="166402"/>
                    </a:cubicBezTo>
                    <a:lnTo>
                      <a:pt x="0" y="33016"/>
                    </a:lnTo>
                    <a:cubicBezTo>
                      <a:pt x="0" y="14782"/>
                      <a:pt x="14782" y="0"/>
                      <a:pt x="33016" y="0"/>
                    </a:cubicBezTo>
                    <a:close/>
                  </a:path>
                </a:pathLst>
              </a:custGeom>
              <a:solidFill>
                <a:srgbClr val="0E2C4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71450"/>
                <a:ext cx="864623" cy="370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384"/>
                  </a:lnSpc>
                </a:pPr>
                <a:r>
                  <a:rPr lang="en-US" sz="2942" spc="-17">
                    <a:solidFill>
                      <a:srgbClr val="FFFFFF"/>
                    </a:solidFill>
                    <a:latin typeface="Muli Bold"/>
                    <a:ea typeface="Muli Bold"/>
                    <a:cs typeface="Muli Bold"/>
                    <a:sym typeface="Muli Bold"/>
                  </a:rPr>
                  <a:t>+store(Bag)</a:t>
                </a: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5908891" y="682315"/>
              <a:ext cx="2130251" cy="936455"/>
            </a:xfrm>
            <a:prstGeom prst="line">
              <a:avLst/>
            </a:prstGeom>
            <a:ln cap="flat" w="165100">
              <a:solidFill>
                <a:srgbClr val="ED601D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24863" y="1464675"/>
            <a:ext cx="10838274" cy="8822325"/>
          </a:xfrm>
          <a:custGeom>
            <a:avLst/>
            <a:gdLst/>
            <a:ahLst/>
            <a:cxnLst/>
            <a:rect r="r" b="b" t="t" l="l"/>
            <a:pathLst>
              <a:path h="8822325" w="10838274">
                <a:moveTo>
                  <a:pt x="0" y="0"/>
                </a:moveTo>
                <a:lnTo>
                  <a:pt x="10838274" y="0"/>
                </a:lnTo>
                <a:lnTo>
                  <a:pt x="10838274" y="8822325"/>
                </a:lnTo>
                <a:lnTo>
                  <a:pt x="0" y="882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82053" y="3186876"/>
            <a:ext cx="6159823" cy="3913249"/>
            <a:chOff x="0" y="0"/>
            <a:chExt cx="8213097" cy="52176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393482" y="1523913"/>
              <a:ext cx="4819615" cy="3693753"/>
            </a:xfrm>
            <a:custGeom>
              <a:avLst/>
              <a:gdLst/>
              <a:ahLst/>
              <a:cxnLst/>
              <a:rect r="r" b="b" t="t" l="l"/>
              <a:pathLst>
                <a:path h="3693753" w="4819615">
                  <a:moveTo>
                    <a:pt x="0" y="0"/>
                  </a:moveTo>
                  <a:lnTo>
                    <a:pt x="4819615" y="0"/>
                  </a:lnTo>
                  <a:lnTo>
                    <a:pt x="4819615" y="3693752"/>
                  </a:lnTo>
                  <a:lnTo>
                    <a:pt x="0" y="3693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4839046" y="0"/>
              <a:ext cx="1364631" cy="1364631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312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-152400"/>
                <a:ext cx="660400" cy="889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974"/>
                  </a:lnSpc>
                </a:pPr>
                <a:r>
                  <a:rPr lang="en-US" b="true" sz="3811" spc="-22">
                    <a:solidFill>
                      <a:srgbClr val="ED601D"/>
                    </a:solidFill>
                    <a:latin typeface="Muli Bold Bold"/>
                    <a:ea typeface="Muli Bold Bold"/>
                    <a:cs typeface="Muli Bold Bold"/>
                    <a:sym typeface="Muli Bold Bold"/>
                  </a:rPr>
                  <a:t>1</a:t>
                </a: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H="true">
              <a:off x="3135" y="3370789"/>
              <a:ext cx="3477378" cy="42166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ash"/>
              <a:headEnd type="none" len="sm" w="sm"/>
              <a:tailEnd type="triangle" len="med" w="lg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5729579" y="0"/>
            <a:ext cx="682884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2"/>
              </a:lnSpc>
            </a:pPr>
            <a:r>
              <a:rPr lang="en-US" b="true" sz="8152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</a:t>
            </a:r>
            <a:r>
              <a:rPr lang="en-US" b="true" sz="8152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</a:t>
            </a:r>
            <a:r>
              <a:rPr lang="en-US" b="true" sz="8152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LID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15605"/>
            <a:ext cx="15913176" cy="50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3"/>
              </a:lnSpc>
            </a:pPr>
            <a:r>
              <a:rPr lang="en-US" b="true" sz="2411" spc="-1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</a:t>
            </a:r>
            <a:r>
              <a:rPr lang="en-US" b="true" sz="2411" spc="-1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– Open/Closed Principle (OCP)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01585" y="1464675"/>
            <a:ext cx="4521673" cy="5827476"/>
            <a:chOff x="0" y="0"/>
            <a:chExt cx="6028898" cy="77699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39249" y="0"/>
              <a:ext cx="5889649" cy="6875077"/>
            </a:xfrm>
            <a:custGeom>
              <a:avLst/>
              <a:gdLst/>
              <a:ahLst/>
              <a:cxnLst/>
              <a:rect r="r" b="b" t="t" l="l"/>
              <a:pathLst>
                <a:path h="6875077" w="5889649">
                  <a:moveTo>
                    <a:pt x="0" y="0"/>
                  </a:moveTo>
                  <a:lnTo>
                    <a:pt x="5889649" y="0"/>
                  </a:lnTo>
                  <a:lnTo>
                    <a:pt x="5889649" y="6875077"/>
                  </a:lnTo>
                  <a:lnTo>
                    <a:pt x="0" y="6875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6690927"/>
              <a:ext cx="5889649" cy="1079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3"/>
                </a:lnSpc>
                <a:spcBef>
                  <a:spcPct val="0"/>
                </a:spcBef>
              </a:pPr>
              <a:r>
                <a:rPr lang="en-US" b="true" sz="4111" spc="-24">
                  <a:solidFill>
                    <a:srgbClr val="534E55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Done !!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3067" y="561348"/>
            <a:ext cx="11624442" cy="229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1"/>
              </a:lnSpc>
            </a:pPr>
            <a:r>
              <a:rPr lang="en-US" b="true" sz="15068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</a:t>
            </a:r>
            <a:r>
              <a:rPr lang="en-US" b="true" sz="15068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L</a:t>
            </a:r>
            <a:r>
              <a:rPr lang="en-US" b="true" sz="15068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3064" y="6333354"/>
            <a:ext cx="15588812" cy="129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objects of a </a:t>
            </a:r>
            <a:r>
              <a:rPr lang="en-US" b="true" sz="4027" spc="-24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superclass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should be 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able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t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o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b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e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replac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e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d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wi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t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h obj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e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ct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s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o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f a 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subclass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without affe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c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ting th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e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correctness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of the program. </a:t>
            </a:r>
          </a:p>
          <a:p>
            <a:pPr algn="ctr">
              <a:lnSpc>
                <a:spcPts val="126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3735739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b="true" sz="4111" spc="-2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L – </a:t>
            </a:r>
            <a:r>
              <a:rPr lang="en-US" b="true" sz="4111" spc="-2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Liskov Substitution Principle (LSP)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410" y="2068917"/>
            <a:ext cx="6065573" cy="5744076"/>
            <a:chOff x="0" y="0"/>
            <a:chExt cx="8087430" cy="765876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19381" y="145731"/>
              <a:ext cx="6935701" cy="6935701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342965">
              <a:off x="45471" y="6131733"/>
              <a:ext cx="6187124" cy="1221957"/>
            </a:xfrm>
            <a:custGeom>
              <a:avLst/>
              <a:gdLst/>
              <a:ahLst/>
              <a:cxnLst/>
              <a:rect r="r" b="b" t="t" l="l"/>
              <a:pathLst>
                <a:path h="1221957" w="6187124">
                  <a:moveTo>
                    <a:pt x="0" y="0"/>
                  </a:moveTo>
                  <a:lnTo>
                    <a:pt x="6187123" y="0"/>
                  </a:lnTo>
                  <a:lnTo>
                    <a:pt x="6187123" y="1221957"/>
                  </a:lnTo>
                  <a:lnTo>
                    <a:pt x="0" y="122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38061" y="0"/>
              <a:ext cx="7549369" cy="7445565"/>
            </a:xfrm>
            <a:custGeom>
              <a:avLst/>
              <a:gdLst/>
              <a:ahLst/>
              <a:cxnLst/>
              <a:rect r="r" b="b" t="t" l="l"/>
              <a:pathLst>
                <a:path h="7445565" w="7549369">
                  <a:moveTo>
                    <a:pt x="0" y="0"/>
                  </a:moveTo>
                  <a:lnTo>
                    <a:pt x="7549369" y="0"/>
                  </a:lnTo>
                  <a:lnTo>
                    <a:pt x="7549369" y="7445565"/>
                  </a:lnTo>
                  <a:lnTo>
                    <a:pt x="0" y="7445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39363" y="1028700"/>
            <a:ext cx="10955618" cy="4382247"/>
          </a:xfrm>
          <a:custGeom>
            <a:avLst/>
            <a:gdLst/>
            <a:ahLst/>
            <a:cxnLst/>
            <a:rect r="r" b="b" t="t" l="l"/>
            <a:pathLst>
              <a:path h="4382247" w="10955618">
                <a:moveTo>
                  <a:pt x="0" y="0"/>
                </a:moveTo>
                <a:lnTo>
                  <a:pt x="10955618" y="0"/>
                </a:lnTo>
                <a:lnTo>
                  <a:pt x="10955618" y="4382247"/>
                </a:lnTo>
                <a:lnTo>
                  <a:pt x="0" y="4382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4338" y="2111617"/>
            <a:ext cx="12419324" cy="7901795"/>
          </a:xfrm>
          <a:custGeom>
            <a:avLst/>
            <a:gdLst/>
            <a:ahLst/>
            <a:cxnLst/>
            <a:rect r="r" b="b" t="t" l="l"/>
            <a:pathLst>
              <a:path h="7901795" w="12419324">
                <a:moveTo>
                  <a:pt x="0" y="0"/>
                </a:moveTo>
                <a:lnTo>
                  <a:pt x="12419324" y="0"/>
                </a:lnTo>
                <a:lnTo>
                  <a:pt x="12419324" y="7901795"/>
                </a:lnTo>
                <a:lnTo>
                  <a:pt x="0" y="7901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29579" y="0"/>
            <a:ext cx="6828841" cy="134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</a:t>
            </a:r>
            <a:r>
              <a:rPr lang="en-US" b="true" sz="885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L</a:t>
            </a: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870071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sz="4111" spc="-24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L – </a:t>
            </a:r>
            <a:r>
              <a:rPr lang="en-US" sz="4111" spc="-24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Liskov Substitution Principle (LSP)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8298" y="1949574"/>
            <a:ext cx="6748782" cy="7690920"/>
          </a:xfrm>
          <a:custGeom>
            <a:avLst/>
            <a:gdLst/>
            <a:ahLst/>
            <a:cxnLst/>
            <a:rect r="r" b="b" t="t" l="l"/>
            <a:pathLst>
              <a:path h="7690920" w="6748782">
                <a:moveTo>
                  <a:pt x="0" y="0"/>
                </a:moveTo>
                <a:lnTo>
                  <a:pt x="6748782" y="0"/>
                </a:lnTo>
                <a:lnTo>
                  <a:pt x="6748782" y="7690920"/>
                </a:lnTo>
                <a:lnTo>
                  <a:pt x="0" y="7690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29579" y="0"/>
            <a:ext cx="6828841" cy="134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</a:t>
            </a:r>
            <a:r>
              <a:rPr lang="en-US" b="true" sz="885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L</a:t>
            </a: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870071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sz="4111" spc="-24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L – </a:t>
            </a:r>
            <a:r>
              <a:rPr lang="en-US" sz="4111" spc="-24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Liskov Substitution Principle (LSP)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3067" y="561348"/>
            <a:ext cx="11624442" cy="229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1"/>
              </a:lnSpc>
            </a:pPr>
            <a:r>
              <a:rPr lang="en-US" b="true" sz="15068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SOL</a:t>
            </a:r>
            <a:r>
              <a:rPr lang="en-US" b="true" sz="15068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</a:t>
            </a:r>
            <a:r>
              <a:rPr lang="en-US" b="true" sz="15068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3064" y="6333354"/>
            <a:ext cx="15588812" cy="129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Clients</a:t>
            </a:r>
            <a:r>
              <a:rPr lang="en-US" sz="4027" spc="-2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should not be 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forced</a:t>
            </a:r>
            <a:r>
              <a:rPr lang="en-US" sz="4027" spc="-2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to 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depend</a:t>
            </a:r>
            <a:r>
              <a:rPr lang="en-US" sz="4027" spc="-2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on interfaces they don’t 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use</a:t>
            </a:r>
            <a:r>
              <a:rPr lang="en-US" sz="4027" spc="-2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.</a:t>
            </a:r>
          </a:p>
          <a:p>
            <a:pPr algn="ctr">
              <a:lnSpc>
                <a:spcPts val="126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3735739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b="true" sz="4111" spc="-2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 – </a:t>
            </a:r>
            <a:r>
              <a:rPr lang="en-US" b="true" sz="4111" spc="-2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Interface Segregation Principle (ISP)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5286" y="1941927"/>
            <a:ext cx="10792445" cy="8013391"/>
          </a:xfrm>
          <a:custGeom>
            <a:avLst/>
            <a:gdLst/>
            <a:ahLst/>
            <a:cxnLst/>
            <a:rect r="r" b="b" t="t" l="l"/>
            <a:pathLst>
              <a:path h="8013391" w="10792445">
                <a:moveTo>
                  <a:pt x="0" y="0"/>
                </a:moveTo>
                <a:lnTo>
                  <a:pt x="10792445" y="0"/>
                </a:lnTo>
                <a:lnTo>
                  <a:pt x="10792445" y="8013390"/>
                </a:lnTo>
                <a:lnTo>
                  <a:pt x="0" y="801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29579" y="0"/>
            <a:ext cx="6828841" cy="134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SOL</a:t>
            </a:r>
            <a:r>
              <a:rPr lang="en-US" b="true" sz="885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</a:t>
            </a: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870071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sz="4111" spc="-24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I – </a:t>
            </a:r>
            <a:r>
              <a:rPr lang="en-US" sz="4111" spc="-24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Interface Segregation Principle (ISP)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7205" y="2122170"/>
            <a:ext cx="9171004" cy="7841208"/>
          </a:xfrm>
          <a:custGeom>
            <a:avLst/>
            <a:gdLst/>
            <a:ahLst/>
            <a:cxnLst/>
            <a:rect r="r" b="b" t="t" l="l"/>
            <a:pathLst>
              <a:path h="7841208" w="9171004">
                <a:moveTo>
                  <a:pt x="0" y="0"/>
                </a:moveTo>
                <a:lnTo>
                  <a:pt x="9171004" y="0"/>
                </a:lnTo>
                <a:lnTo>
                  <a:pt x="9171004" y="7841208"/>
                </a:lnTo>
                <a:lnTo>
                  <a:pt x="0" y="7841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29579" y="0"/>
            <a:ext cx="6828841" cy="134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SOL</a:t>
            </a:r>
            <a:r>
              <a:rPr lang="en-US" b="true" sz="885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</a:t>
            </a: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870071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sz="4111" spc="-24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I – </a:t>
            </a:r>
            <a:r>
              <a:rPr lang="en-US" sz="4111" spc="-24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Interface Segregation Principle (ISP)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3067" y="561348"/>
            <a:ext cx="11624442" cy="229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1"/>
              </a:lnSpc>
            </a:pPr>
            <a:r>
              <a:rPr lang="en-US" b="true" sz="15068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SOLI</a:t>
            </a:r>
            <a:r>
              <a:rPr lang="en-US" b="true" sz="15068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3064" y="6333354"/>
            <a:ext cx="15588812" cy="129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High-level mod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u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l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es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should not dep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en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d on the  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low-lev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el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 m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od</a:t>
            </a:r>
            <a:r>
              <a:rPr lang="en-US" sz="4027" spc="-2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ules.</a:t>
            </a:r>
            <a:r>
              <a:rPr lang="en-US" sz="4027" spc="-24">
                <a:solidFill>
                  <a:srgbClr val="38312F"/>
                </a:solidFill>
                <a:latin typeface="Muli Regular"/>
                <a:ea typeface="Muli Regular"/>
                <a:cs typeface="Muli Regular"/>
                <a:sym typeface="Muli Regular"/>
              </a:rPr>
              <a:t> Both should depend on abstractions.</a:t>
            </a:r>
          </a:p>
          <a:p>
            <a:pPr algn="ctr">
              <a:lnSpc>
                <a:spcPts val="126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7412" y="3735739"/>
            <a:ext cx="15913176" cy="8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b="true" sz="4111" spc="-24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D – </a:t>
            </a:r>
            <a:r>
              <a:rPr lang="en-US" b="true" sz="4111" spc="-24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Dependency Inversion Principle (DIP)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67526"/>
            <a:ext cx="8511201" cy="8043085"/>
          </a:xfrm>
          <a:custGeom>
            <a:avLst/>
            <a:gdLst/>
            <a:ahLst/>
            <a:cxnLst/>
            <a:rect r="r" b="b" t="t" l="l"/>
            <a:pathLst>
              <a:path h="8043085" w="8511201">
                <a:moveTo>
                  <a:pt x="0" y="0"/>
                </a:moveTo>
                <a:lnTo>
                  <a:pt x="8511201" y="0"/>
                </a:lnTo>
                <a:lnTo>
                  <a:pt x="8511201" y="8043086"/>
                </a:lnTo>
                <a:lnTo>
                  <a:pt x="0" y="804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10888" y="2014687"/>
            <a:ext cx="9502427" cy="7895924"/>
          </a:xfrm>
          <a:custGeom>
            <a:avLst/>
            <a:gdLst/>
            <a:ahLst/>
            <a:cxnLst/>
            <a:rect r="r" b="b" t="t" l="l"/>
            <a:pathLst>
              <a:path h="7895924" w="9502427">
                <a:moveTo>
                  <a:pt x="0" y="0"/>
                </a:moveTo>
                <a:lnTo>
                  <a:pt x="9502427" y="0"/>
                </a:lnTo>
                <a:lnTo>
                  <a:pt x="9502427" y="7895925"/>
                </a:lnTo>
                <a:lnTo>
                  <a:pt x="0" y="7895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36" r="-848" b="-24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29579" y="0"/>
            <a:ext cx="6828841" cy="134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SOLI</a:t>
            </a:r>
            <a:r>
              <a:rPr lang="en-US" b="true" sz="885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7412" y="975281"/>
            <a:ext cx="15913176" cy="57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1"/>
              </a:lnSpc>
            </a:pPr>
            <a:r>
              <a:rPr lang="en-US" sz="2711" spc="-16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D – </a:t>
            </a:r>
            <a:r>
              <a:rPr lang="en-US" sz="2711" spc="-16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Dependency Inversion Principle (DIP)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395" y="1920814"/>
            <a:ext cx="7958335" cy="8366186"/>
          </a:xfrm>
          <a:custGeom>
            <a:avLst/>
            <a:gdLst/>
            <a:ahLst/>
            <a:cxnLst/>
            <a:rect r="r" b="b" t="t" l="l"/>
            <a:pathLst>
              <a:path h="8366186" w="7958335">
                <a:moveTo>
                  <a:pt x="0" y="0"/>
                </a:moveTo>
                <a:lnTo>
                  <a:pt x="7958335" y="0"/>
                </a:lnTo>
                <a:lnTo>
                  <a:pt x="7958335" y="8366186"/>
                </a:lnTo>
                <a:lnTo>
                  <a:pt x="0" y="8366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06020" y="4104989"/>
            <a:ext cx="9388148" cy="41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4612" spc="-2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In many cases   in OOP, applying the </a:t>
            </a:r>
            <a:r>
              <a:rPr lang="en-US" sz="4612" spc="-27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Dependency Inversion</a:t>
            </a:r>
            <a:r>
              <a:rPr lang="en-US" sz="4612" spc="-2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</a:t>
            </a:r>
            <a:r>
              <a:rPr lang="en-US" sz="4612" spc="-27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Principle</a:t>
            </a:r>
            <a:r>
              <a:rPr lang="en-US" sz="4612" spc="-2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 leads to adherence to the </a:t>
            </a:r>
            <a:r>
              <a:rPr lang="en-US" sz="4612" spc="-27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Open/Closed Principle</a:t>
            </a:r>
            <a:r>
              <a:rPr lang="en-US" sz="4612" spc="-2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96562" y="7399339"/>
            <a:ext cx="4647438" cy="3086100"/>
            <a:chOff x="0" y="0"/>
            <a:chExt cx="122401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4016" cy="812800"/>
            </a:xfrm>
            <a:custGeom>
              <a:avLst/>
              <a:gdLst/>
              <a:ahLst/>
              <a:cxnLst/>
              <a:rect r="r" b="b" t="t" l="l"/>
              <a:pathLst>
                <a:path h="812800" w="1224016">
                  <a:moveTo>
                    <a:pt x="0" y="0"/>
                  </a:moveTo>
                  <a:lnTo>
                    <a:pt x="1224016" y="0"/>
                  </a:lnTo>
                  <a:lnTo>
                    <a:pt x="122401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2401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29579" y="0"/>
            <a:ext cx="6828841" cy="134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b="true" sz="8851">
                <a:solidFill>
                  <a:srgbClr val="F6EBE7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SOLI</a:t>
            </a:r>
            <a:r>
              <a:rPr lang="en-US" b="true" sz="8851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6124" y="975281"/>
            <a:ext cx="15913176" cy="57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1"/>
              </a:lnSpc>
            </a:pPr>
            <a:r>
              <a:rPr lang="en-US" sz="2711" spc="-16">
                <a:solidFill>
                  <a:srgbClr val="ED601D"/>
                </a:solidFill>
                <a:latin typeface="Muli Bold"/>
                <a:ea typeface="Muli Bold"/>
                <a:cs typeface="Muli Bold"/>
                <a:sym typeface="Muli Bold"/>
              </a:rPr>
              <a:t>D – </a:t>
            </a:r>
            <a:r>
              <a:rPr lang="en-US" sz="2711" spc="-16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Dependency Inversion Principle (DIP)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3821" y="2940798"/>
            <a:ext cx="13141258" cy="3703445"/>
          </a:xfrm>
          <a:custGeom>
            <a:avLst/>
            <a:gdLst/>
            <a:ahLst/>
            <a:cxnLst/>
            <a:rect r="r" b="b" t="t" l="l"/>
            <a:pathLst>
              <a:path h="3703445" w="13141258">
                <a:moveTo>
                  <a:pt x="0" y="0"/>
                </a:moveTo>
                <a:lnTo>
                  <a:pt x="13141259" y="0"/>
                </a:lnTo>
                <a:lnTo>
                  <a:pt x="13141259" y="3703446"/>
                </a:lnTo>
                <a:lnTo>
                  <a:pt x="0" y="370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9901" y="2057747"/>
            <a:ext cx="6065573" cy="5744076"/>
            <a:chOff x="0" y="0"/>
            <a:chExt cx="8087430" cy="765876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19381" y="145731"/>
              <a:ext cx="6935701" cy="6935701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342965">
              <a:off x="45471" y="6131733"/>
              <a:ext cx="6187124" cy="1221957"/>
            </a:xfrm>
            <a:custGeom>
              <a:avLst/>
              <a:gdLst/>
              <a:ahLst/>
              <a:cxnLst/>
              <a:rect r="r" b="b" t="t" l="l"/>
              <a:pathLst>
                <a:path h="1221957" w="6187124">
                  <a:moveTo>
                    <a:pt x="0" y="0"/>
                  </a:moveTo>
                  <a:lnTo>
                    <a:pt x="6187123" y="0"/>
                  </a:lnTo>
                  <a:lnTo>
                    <a:pt x="6187123" y="1221957"/>
                  </a:lnTo>
                  <a:lnTo>
                    <a:pt x="0" y="122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38061" y="0"/>
              <a:ext cx="7549369" cy="7445565"/>
            </a:xfrm>
            <a:custGeom>
              <a:avLst/>
              <a:gdLst/>
              <a:ahLst/>
              <a:cxnLst/>
              <a:rect r="r" b="b" t="t" l="l"/>
              <a:pathLst>
                <a:path h="7445565" w="7549369">
                  <a:moveTo>
                    <a:pt x="0" y="0"/>
                  </a:moveTo>
                  <a:lnTo>
                    <a:pt x="7549369" y="0"/>
                  </a:lnTo>
                  <a:lnTo>
                    <a:pt x="7549369" y="7445565"/>
                  </a:lnTo>
                  <a:lnTo>
                    <a:pt x="0" y="7445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39363" y="1028700"/>
            <a:ext cx="10955618" cy="4382247"/>
          </a:xfrm>
          <a:custGeom>
            <a:avLst/>
            <a:gdLst/>
            <a:ahLst/>
            <a:cxnLst/>
            <a:rect r="r" b="b" t="t" l="l"/>
            <a:pathLst>
              <a:path h="4382247" w="10955618">
                <a:moveTo>
                  <a:pt x="0" y="0"/>
                </a:moveTo>
                <a:lnTo>
                  <a:pt x="10955618" y="0"/>
                </a:lnTo>
                <a:lnTo>
                  <a:pt x="10955618" y="4382247"/>
                </a:lnTo>
                <a:lnTo>
                  <a:pt x="0" y="4382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12491" y="3886361"/>
            <a:ext cx="2875192" cy="1850578"/>
          </a:xfrm>
          <a:custGeom>
            <a:avLst/>
            <a:gdLst/>
            <a:ahLst/>
            <a:cxnLst/>
            <a:rect r="r" b="b" t="t" l="l"/>
            <a:pathLst>
              <a:path h="1850578" w="2875192">
                <a:moveTo>
                  <a:pt x="0" y="0"/>
                </a:moveTo>
                <a:lnTo>
                  <a:pt x="2875191" y="0"/>
                </a:lnTo>
                <a:lnTo>
                  <a:pt x="2875191" y="1850578"/>
                </a:lnTo>
                <a:lnTo>
                  <a:pt x="0" y="1850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 flipV="true">
            <a:off x="8704837" y="5809090"/>
            <a:ext cx="2017608" cy="1602105"/>
          </a:xfrm>
          <a:prstGeom prst="line">
            <a:avLst/>
          </a:prstGeom>
          <a:ln cap="flat" w="1524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9901" y="2057747"/>
            <a:ext cx="6065573" cy="5744076"/>
            <a:chOff x="0" y="0"/>
            <a:chExt cx="8087430" cy="765876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19381" y="145731"/>
              <a:ext cx="6935701" cy="6935701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342965">
              <a:off x="45471" y="6131733"/>
              <a:ext cx="6187124" cy="1221957"/>
            </a:xfrm>
            <a:custGeom>
              <a:avLst/>
              <a:gdLst/>
              <a:ahLst/>
              <a:cxnLst/>
              <a:rect r="r" b="b" t="t" l="l"/>
              <a:pathLst>
                <a:path h="1221957" w="6187124">
                  <a:moveTo>
                    <a:pt x="0" y="0"/>
                  </a:moveTo>
                  <a:lnTo>
                    <a:pt x="6187123" y="0"/>
                  </a:lnTo>
                  <a:lnTo>
                    <a:pt x="6187123" y="1221957"/>
                  </a:lnTo>
                  <a:lnTo>
                    <a:pt x="0" y="122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38061" y="0"/>
              <a:ext cx="7549369" cy="7445565"/>
            </a:xfrm>
            <a:custGeom>
              <a:avLst/>
              <a:gdLst/>
              <a:ahLst/>
              <a:cxnLst/>
              <a:rect r="r" b="b" t="t" l="l"/>
              <a:pathLst>
                <a:path h="7445565" w="7549369">
                  <a:moveTo>
                    <a:pt x="0" y="0"/>
                  </a:moveTo>
                  <a:lnTo>
                    <a:pt x="7549369" y="0"/>
                  </a:lnTo>
                  <a:lnTo>
                    <a:pt x="7549369" y="7445565"/>
                  </a:lnTo>
                  <a:lnTo>
                    <a:pt x="0" y="7445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343981" y="139420"/>
            <a:ext cx="9591637" cy="3836655"/>
          </a:xfrm>
          <a:custGeom>
            <a:avLst/>
            <a:gdLst/>
            <a:ahLst/>
            <a:cxnLst/>
            <a:rect r="r" b="b" t="t" l="l"/>
            <a:pathLst>
              <a:path h="3836655" w="9591637">
                <a:moveTo>
                  <a:pt x="0" y="0"/>
                </a:moveTo>
                <a:lnTo>
                  <a:pt x="9591637" y="0"/>
                </a:lnTo>
                <a:lnTo>
                  <a:pt x="9591637" y="3836655"/>
                </a:lnTo>
                <a:lnTo>
                  <a:pt x="0" y="383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95687" y="2426477"/>
            <a:ext cx="2875192" cy="1850578"/>
          </a:xfrm>
          <a:custGeom>
            <a:avLst/>
            <a:gdLst/>
            <a:ahLst/>
            <a:cxnLst/>
            <a:rect r="r" b="b" t="t" l="l"/>
            <a:pathLst>
              <a:path h="1850578" w="2875192">
                <a:moveTo>
                  <a:pt x="0" y="0"/>
                </a:moveTo>
                <a:lnTo>
                  <a:pt x="2875192" y="0"/>
                </a:lnTo>
                <a:lnTo>
                  <a:pt x="2875192" y="1850578"/>
                </a:lnTo>
                <a:lnTo>
                  <a:pt x="0" y="1850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95687" y="4344118"/>
            <a:ext cx="10473657" cy="363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6"/>
              </a:lnSpc>
            </a:pP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Code that is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hard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 to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read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understand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maintain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. It often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lacks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 proper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structure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meaningful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names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or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clear logic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and tends to be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duplicated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messy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or overly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complex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. Bad code "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works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" but makes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future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 changes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risky and costly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16650" y="8178152"/>
            <a:ext cx="11309548" cy="140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6"/>
              </a:lnSpc>
            </a:pPr>
            <a:r>
              <a:rPr lang="en-US" b="true" sz="3211" spc="-19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 CAN’T BE </a:t>
            </a:r>
            <a:r>
              <a:rPr lang="en-US" b="true" sz="3211" spc="-19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READABLE    MAINTAINABLE    SCALABLE     REUSABLE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9901" y="2057747"/>
            <a:ext cx="6065573" cy="5744076"/>
            <a:chOff x="0" y="0"/>
            <a:chExt cx="8087430" cy="765876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19381" y="145731"/>
              <a:ext cx="6935701" cy="6935701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342965">
              <a:off x="45471" y="6131733"/>
              <a:ext cx="6187124" cy="1221957"/>
            </a:xfrm>
            <a:custGeom>
              <a:avLst/>
              <a:gdLst/>
              <a:ahLst/>
              <a:cxnLst/>
              <a:rect r="r" b="b" t="t" l="l"/>
              <a:pathLst>
                <a:path h="1221957" w="6187124">
                  <a:moveTo>
                    <a:pt x="0" y="0"/>
                  </a:moveTo>
                  <a:lnTo>
                    <a:pt x="6187123" y="0"/>
                  </a:lnTo>
                  <a:lnTo>
                    <a:pt x="6187123" y="1221957"/>
                  </a:lnTo>
                  <a:lnTo>
                    <a:pt x="0" y="122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38061" y="0"/>
              <a:ext cx="7549369" cy="7445565"/>
            </a:xfrm>
            <a:custGeom>
              <a:avLst/>
              <a:gdLst/>
              <a:ahLst/>
              <a:cxnLst/>
              <a:rect r="r" b="b" t="t" l="l"/>
              <a:pathLst>
                <a:path h="7445565" w="7549369">
                  <a:moveTo>
                    <a:pt x="0" y="0"/>
                  </a:moveTo>
                  <a:lnTo>
                    <a:pt x="7549369" y="0"/>
                  </a:lnTo>
                  <a:lnTo>
                    <a:pt x="7549369" y="7445565"/>
                  </a:lnTo>
                  <a:lnTo>
                    <a:pt x="0" y="7445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00124" y="221546"/>
            <a:ext cx="10955618" cy="4382247"/>
          </a:xfrm>
          <a:custGeom>
            <a:avLst/>
            <a:gdLst/>
            <a:ahLst/>
            <a:cxnLst/>
            <a:rect r="r" b="b" t="t" l="l"/>
            <a:pathLst>
              <a:path h="4382247" w="10955618">
                <a:moveTo>
                  <a:pt x="0" y="0"/>
                </a:moveTo>
                <a:lnTo>
                  <a:pt x="10955618" y="0"/>
                </a:lnTo>
                <a:lnTo>
                  <a:pt x="10955618" y="4382247"/>
                </a:lnTo>
                <a:lnTo>
                  <a:pt x="0" y="4382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73252" y="3079207"/>
            <a:ext cx="2875192" cy="1850578"/>
          </a:xfrm>
          <a:custGeom>
            <a:avLst/>
            <a:gdLst/>
            <a:ahLst/>
            <a:cxnLst/>
            <a:rect r="r" b="b" t="t" l="l"/>
            <a:pathLst>
              <a:path h="1850578" w="2875192">
                <a:moveTo>
                  <a:pt x="0" y="0"/>
                </a:moveTo>
                <a:lnTo>
                  <a:pt x="2875191" y="0"/>
                </a:lnTo>
                <a:lnTo>
                  <a:pt x="2875191" y="1850578"/>
                </a:lnTo>
                <a:lnTo>
                  <a:pt x="0" y="1850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528236">
            <a:off x="5792111" y="1381427"/>
            <a:ext cx="3280289" cy="1608489"/>
          </a:xfrm>
          <a:custGeom>
            <a:avLst/>
            <a:gdLst/>
            <a:ahLst/>
            <a:cxnLst/>
            <a:rect r="r" b="b" t="t" l="l"/>
            <a:pathLst>
              <a:path h="1608489" w="3280289">
                <a:moveTo>
                  <a:pt x="0" y="0"/>
                </a:moveTo>
                <a:lnTo>
                  <a:pt x="3280289" y="0"/>
                </a:lnTo>
                <a:lnTo>
                  <a:pt x="3280289" y="1608488"/>
                </a:lnTo>
                <a:lnTo>
                  <a:pt x="0" y="1608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4" t="-16745" r="0" b="-4021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10848" y="5403063"/>
            <a:ext cx="8384971" cy="206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4811" spc="-28" b="true">
                <a:solidFill>
                  <a:srgbClr val="534E55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We </a:t>
            </a:r>
          </a:p>
          <a:p>
            <a:pPr algn="l">
              <a:lnSpc>
                <a:spcPts val="4041"/>
              </a:lnSpc>
            </a:pPr>
            <a:r>
              <a:rPr lang="en-US" sz="4811" spc="-28" b="true">
                <a:solidFill>
                  <a:srgbClr val="534E55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     Should</a:t>
            </a:r>
          </a:p>
          <a:p>
            <a:pPr algn="l">
              <a:lnSpc>
                <a:spcPts val="4041"/>
              </a:lnSpc>
            </a:pPr>
            <a:r>
              <a:rPr lang="en-US" sz="4811" spc="-28" b="true">
                <a:solidFill>
                  <a:srgbClr val="534E55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            Write</a:t>
            </a:r>
            <a:r>
              <a:rPr lang="en-US" sz="4811" spc="-28" b="true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</a:t>
            </a:r>
          </a:p>
          <a:p>
            <a:pPr algn="l">
              <a:lnSpc>
                <a:spcPts val="4041"/>
              </a:lnSpc>
            </a:pPr>
            <a:r>
              <a:rPr lang="en-US" sz="4811" spc="-28" b="true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                  Clean Code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9901" y="2057747"/>
            <a:ext cx="6065573" cy="5744076"/>
            <a:chOff x="0" y="0"/>
            <a:chExt cx="8087430" cy="765876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19381" y="145731"/>
              <a:ext cx="6935701" cy="6935701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342965">
              <a:off x="45471" y="6131733"/>
              <a:ext cx="6187124" cy="1221957"/>
            </a:xfrm>
            <a:custGeom>
              <a:avLst/>
              <a:gdLst/>
              <a:ahLst/>
              <a:cxnLst/>
              <a:rect r="r" b="b" t="t" l="l"/>
              <a:pathLst>
                <a:path h="1221957" w="6187124">
                  <a:moveTo>
                    <a:pt x="0" y="0"/>
                  </a:moveTo>
                  <a:lnTo>
                    <a:pt x="6187123" y="0"/>
                  </a:lnTo>
                  <a:lnTo>
                    <a:pt x="6187123" y="1221957"/>
                  </a:lnTo>
                  <a:lnTo>
                    <a:pt x="0" y="122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38061" y="0"/>
              <a:ext cx="7549369" cy="7445565"/>
            </a:xfrm>
            <a:custGeom>
              <a:avLst/>
              <a:gdLst/>
              <a:ahLst/>
              <a:cxnLst/>
              <a:rect r="r" b="b" t="t" l="l"/>
              <a:pathLst>
                <a:path h="7445565" w="7549369">
                  <a:moveTo>
                    <a:pt x="0" y="0"/>
                  </a:moveTo>
                  <a:lnTo>
                    <a:pt x="7549369" y="0"/>
                  </a:lnTo>
                  <a:lnTo>
                    <a:pt x="7549369" y="7445565"/>
                  </a:lnTo>
                  <a:lnTo>
                    <a:pt x="0" y="7445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625718" y="1750924"/>
            <a:ext cx="2636454" cy="2274130"/>
          </a:xfrm>
          <a:custGeom>
            <a:avLst/>
            <a:gdLst/>
            <a:ahLst/>
            <a:cxnLst/>
            <a:rect r="r" b="b" t="t" l="l"/>
            <a:pathLst>
              <a:path h="2274130" w="2636454">
                <a:moveTo>
                  <a:pt x="0" y="0"/>
                </a:moveTo>
                <a:lnTo>
                  <a:pt x="2636454" y="0"/>
                </a:lnTo>
                <a:lnTo>
                  <a:pt x="2636454" y="2274130"/>
                </a:lnTo>
                <a:lnTo>
                  <a:pt x="0" y="227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83" t="-16438" r="-8113" b="-3400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78452" y="4162882"/>
            <a:ext cx="10473657" cy="363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6"/>
              </a:lnSpc>
            </a:pP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Code that is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hard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 to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read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understand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maintain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. It often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lacks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 proper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structure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meaningful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names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or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clear logic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and tends to be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duplicated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messy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, or overly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complex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. Bad code "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works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" but makes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future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 changes </a:t>
            </a:r>
            <a:r>
              <a:rPr lang="en-US" sz="3211" spc="-19" b="true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risky and costly</a:t>
            </a:r>
            <a:r>
              <a:rPr lang="en-US" sz="3211" spc="-1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44467" y="630326"/>
            <a:ext cx="8384971" cy="112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9"/>
              </a:lnSpc>
            </a:pPr>
            <a:r>
              <a:rPr lang="en-US" b="true" sz="9510" spc="-57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Clean Code  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16650" y="8178152"/>
            <a:ext cx="11309548" cy="140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6"/>
              </a:lnSpc>
            </a:pPr>
            <a:r>
              <a:rPr lang="en-US" b="true" sz="3211" spc="-19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 CAN BE </a:t>
            </a:r>
            <a:r>
              <a:rPr lang="en-US" b="true" sz="3211" spc="-19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READABLE    MAINTAINABLE    SCALABLE     REUSABLE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3954" y="2122975"/>
            <a:ext cx="12160093" cy="6041050"/>
            <a:chOff x="0" y="0"/>
            <a:chExt cx="9728074" cy="483284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728074" cy="4832840"/>
            </a:xfrm>
            <a:custGeom>
              <a:avLst/>
              <a:gdLst/>
              <a:ahLst/>
              <a:cxnLst/>
              <a:rect r="r" b="b" t="t" l="l"/>
              <a:pathLst>
                <a:path h="4832840" w="9728074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98272">
            <a:off x="14904163" y="7691148"/>
            <a:ext cx="2206399" cy="579180"/>
          </a:xfrm>
          <a:custGeom>
            <a:avLst/>
            <a:gdLst/>
            <a:ahLst/>
            <a:cxnLst/>
            <a:rect r="r" b="b" t="t" l="l"/>
            <a:pathLst>
              <a:path h="579180" w="2206399">
                <a:moveTo>
                  <a:pt x="0" y="0"/>
                </a:moveTo>
                <a:lnTo>
                  <a:pt x="2206399" y="0"/>
                </a:lnTo>
                <a:lnTo>
                  <a:pt x="2206399" y="579180"/>
                </a:lnTo>
                <a:lnTo>
                  <a:pt x="0" y="57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 descr="3d lamp illustration"/>
          <p:cNvSpPr/>
          <p:nvPr/>
        </p:nvSpPr>
        <p:spPr>
          <a:xfrm flipH="true" flipV="false" rot="0">
            <a:off x="13379131" y="5697655"/>
            <a:ext cx="2628231" cy="2635783"/>
          </a:xfrm>
          <a:custGeom>
            <a:avLst/>
            <a:gdLst/>
            <a:ahLst/>
            <a:cxnLst/>
            <a:rect r="r" b="b" t="t" l="l"/>
            <a:pathLst>
              <a:path h="2635783" w="2628231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08869" y="2249112"/>
            <a:ext cx="8470263" cy="551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999" b="true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Interfaces </a:t>
            </a:r>
          </a:p>
          <a:p>
            <a:pPr algn="ctr">
              <a:lnSpc>
                <a:spcPts val="11059"/>
              </a:lnSpc>
            </a:pPr>
            <a:r>
              <a:rPr lang="en-US" sz="6999" b="true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vs</a:t>
            </a:r>
          </a:p>
          <a:p>
            <a:pPr algn="ctr">
              <a:lnSpc>
                <a:spcPts val="11059"/>
              </a:lnSpc>
            </a:pPr>
            <a:r>
              <a:rPr lang="en-US" sz="6999" b="true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</a:t>
            </a:r>
            <a:r>
              <a:rPr lang="en-US" sz="6999" b="true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Abstract</a:t>
            </a:r>
            <a:r>
              <a:rPr lang="en-US" sz="6999" b="true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Classes</a:t>
            </a:r>
          </a:p>
          <a:p>
            <a:pPr algn="ctr">
              <a:lnSpc>
                <a:spcPts val="11059"/>
              </a:lnSpc>
            </a:pPr>
          </a:p>
        </p:txBody>
      </p:sp>
      <p:sp>
        <p:nvSpPr>
          <p:cNvPr name="Freeform 7" id="7" descr="3d paper airplane illustration"/>
          <p:cNvSpPr/>
          <p:nvPr/>
        </p:nvSpPr>
        <p:spPr>
          <a:xfrm flipH="false" flipV="false" rot="-1251902">
            <a:off x="2297276" y="1924267"/>
            <a:ext cx="2945311" cy="1144990"/>
          </a:xfrm>
          <a:custGeom>
            <a:avLst/>
            <a:gdLst/>
            <a:ahLst/>
            <a:cxnLst/>
            <a:rect r="r" b="b" t="t" l="l"/>
            <a:pathLst>
              <a:path h="1144990" w="2945311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8272">
            <a:off x="2571622" y="3085231"/>
            <a:ext cx="1617965" cy="424716"/>
          </a:xfrm>
          <a:custGeom>
            <a:avLst/>
            <a:gdLst/>
            <a:ahLst/>
            <a:cxnLst/>
            <a:rect r="r" b="b" t="t" l="l"/>
            <a:pathLst>
              <a:path h="424716" w="1617965">
                <a:moveTo>
                  <a:pt x="0" y="0"/>
                </a:moveTo>
                <a:lnTo>
                  <a:pt x="1617964" y="0"/>
                </a:lnTo>
                <a:lnTo>
                  <a:pt x="1617964" y="424716"/>
                </a:lnTo>
                <a:lnTo>
                  <a:pt x="0" y="424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954" y="3207428"/>
            <a:ext cx="4868625" cy="6785540"/>
          </a:xfrm>
          <a:custGeom>
            <a:avLst/>
            <a:gdLst/>
            <a:ahLst/>
            <a:cxnLst/>
            <a:rect r="r" b="b" t="t" l="l"/>
            <a:pathLst>
              <a:path h="6785540" w="4868625">
                <a:moveTo>
                  <a:pt x="0" y="0"/>
                </a:moveTo>
                <a:lnTo>
                  <a:pt x="4868625" y="0"/>
                </a:lnTo>
                <a:lnTo>
                  <a:pt x="4868625" y="6785540"/>
                </a:lnTo>
                <a:lnTo>
                  <a:pt x="0" y="6785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6117" y="3103881"/>
            <a:ext cx="9254286" cy="6992633"/>
          </a:xfrm>
          <a:custGeom>
            <a:avLst/>
            <a:gdLst/>
            <a:ahLst/>
            <a:cxnLst/>
            <a:rect r="r" b="b" t="t" l="l"/>
            <a:pathLst>
              <a:path h="6992633" w="9254286">
                <a:moveTo>
                  <a:pt x="0" y="0"/>
                </a:moveTo>
                <a:lnTo>
                  <a:pt x="9254286" y="0"/>
                </a:lnTo>
                <a:lnTo>
                  <a:pt x="9254286" y="6992633"/>
                </a:lnTo>
                <a:lnTo>
                  <a:pt x="0" y="6992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62" r="-640" b="-384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19298" y="9525"/>
            <a:ext cx="4049404" cy="78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b="true" sz="5249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Interface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0861" y="947320"/>
            <a:ext cx="15246278" cy="190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2"/>
              </a:lnSpc>
            </a:pP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an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interface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is a set of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rules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that tells a class or object what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properties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and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functions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it must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have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. It </a:t>
            </a:r>
            <a:r>
              <a:rPr lang="en-US" b="true" sz="3311" spc="-19">
                <a:solidFill>
                  <a:srgbClr val="ED601D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doesn’t include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the actual code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just the names and types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03877"/>
            <a:ext cx="4903768" cy="7002965"/>
          </a:xfrm>
          <a:custGeom>
            <a:avLst/>
            <a:gdLst/>
            <a:ahLst/>
            <a:cxnLst/>
            <a:rect r="r" b="b" t="t" l="l"/>
            <a:pathLst>
              <a:path h="7002965" w="4903768">
                <a:moveTo>
                  <a:pt x="0" y="0"/>
                </a:moveTo>
                <a:lnTo>
                  <a:pt x="4903768" y="0"/>
                </a:lnTo>
                <a:lnTo>
                  <a:pt x="4903768" y="7002965"/>
                </a:lnTo>
                <a:lnTo>
                  <a:pt x="0" y="70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9031" y="2803877"/>
            <a:ext cx="9943475" cy="7483123"/>
          </a:xfrm>
          <a:custGeom>
            <a:avLst/>
            <a:gdLst/>
            <a:ahLst/>
            <a:cxnLst/>
            <a:rect r="r" b="b" t="t" l="l"/>
            <a:pathLst>
              <a:path h="7483123" w="9943475">
                <a:moveTo>
                  <a:pt x="0" y="0"/>
                </a:moveTo>
                <a:lnTo>
                  <a:pt x="9943475" y="0"/>
                </a:lnTo>
                <a:lnTo>
                  <a:pt x="9943475" y="7483123"/>
                </a:lnTo>
                <a:lnTo>
                  <a:pt x="0" y="7483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28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11927" y="-104437"/>
            <a:ext cx="3664145" cy="720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b="true" sz="4749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abstract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8165" y="601699"/>
            <a:ext cx="17335014" cy="190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2"/>
              </a:lnSpc>
            </a:pP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An abstract class defines a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common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structure and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behavior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, including some methods that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must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be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implemented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by subclasses and others that are </a:t>
            </a:r>
            <a:r>
              <a:rPr lang="en-US" sz="3311" spc="-19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already implemented </a:t>
            </a:r>
            <a:r>
              <a:rPr lang="en-US" sz="3311" spc="-19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and can be used or overridden.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DAGlR-uvxnA</dc:identifier>
  <dcterms:modified xsi:type="dcterms:W3CDTF">2011-08-01T06:04:30Z</dcterms:modified>
  <cp:revision>1</cp:revision>
  <dc:title>Orange and Blue 3D Elements Technology in Business and at Work Presentation</dc:title>
</cp:coreProperties>
</file>